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9" r:id="rId7"/>
    <p:sldId id="258" r:id="rId8"/>
    <p:sldId id="279" r:id="rId9"/>
    <p:sldId id="280" r:id="rId10"/>
    <p:sldId id="281" r:id="rId11"/>
    <p:sldId id="282" r:id="rId12"/>
    <p:sldId id="259" r:id="rId13"/>
    <p:sldId id="270" r:id="rId14"/>
    <p:sldId id="283" r:id="rId15"/>
    <p:sldId id="260" r:id="rId16"/>
    <p:sldId id="272" r:id="rId17"/>
    <p:sldId id="261" r:id="rId18"/>
    <p:sldId id="273" r:id="rId19"/>
    <p:sldId id="274" r:id="rId20"/>
    <p:sldId id="275" r:id="rId21"/>
    <p:sldId id="276" r:id="rId22"/>
    <p:sldId id="278" r:id="rId23"/>
    <p:sldId id="277"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9ABF7-05D7-484A-BBAE-08C7903C7C6C}" v="3" dt="2022-02-28T21:15:46.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2/3/2023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2/3/2023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mayoclinic.org/-/media/kcms/gbs/patient-consumer/images/2018/05/11/14/58/blood-pressure-monitor-8col-3559308-001-0.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3C05C-9CA8-43CA-B022-B1EC3ABB5402}"/>
              </a:ext>
            </a:extLst>
          </p:cNvPr>
          <p:cNvSpPr>
            <a:spLocks noGrp="1"/>
          </p:cNvSpPr>
          <p:nvPr>
            <p:ph type="ctrTitle"/>
          </p:nvPr>
        </p:nvSpPr>
        <p:spPr/>
        <p:txBody>
          <a:bodyPr/>
          <a:lstStyle/>
          <a:p>
            <a:br>
              <a:rPr lang="en-US" dirty="0"/>
            </a:br>
            <a:r>
              <a:rPr lang="en-US" dirty="0"/>
              <a:t>HTN TX</a:t>
            </a:r>
          </a:p>
        </p:txBody>
      </p:sp>
      <p:sp>
        <p:nvSpPr>
          <p:cNvPr id="3" name="Subtitle 2">
            <a:extLst>
              <a:ext uri="{FF2B5EF4-FFF2-40B4-BE49-F238E27FC236}">
                <a16:creationId xmlns:a16="http://schemas.microsoft.com/office/drawing/2014/main" id="{D1D94019-5A5A-4F0A-9DCA-57584A67E5C3}"/>
              </a:ext>
            </a:extLst>
          </p:cNvPr>
          <p:cNvSpPr>
            <a:spLocks noGrp="1"/>
          </p:cNvSpPr>
          <p:nvPr>
            <p:ph type="subTitle" idx="1"/>
          </p:nvPr>
        </p:nvSpPr>
        <p:spPr/>
        <p:txBody>
          <a:bodyPr>
            <a:normAutofit lnSpcReduction="10000"/>
          </a:bodyPr>
          <a:lstStyle/>
          <a:p>
            <a:r>
              <a:rPr lang="en-US" dirty="0"/>
              <a:t>Dr. Anna H. Haro</a:t>
            </a:r>
          </a:p>
          <a:p>
            <a:r>
              <a:rPr lang="en-US" dirty="0"/>
              <a:t>February 2023</a:t>
            </a:r>
          </a:p>
          <a:p>
            <a:r>
              <a:rPr lang="en-US" dirty="0"/>
              <a:t>Westside High School</a:t>
            </a:r>
          </a:p>
        </p:txBody>
      </p:sp>
    </p:spTree>
    <p:extLst>
      <p:ext uri="{BB962C8B-B14F-4D97-AF65-F5344CB8AC3E}">
        <p14:creationId xmlns:p14="http://schemas.microsoft.com/office/powerpoint/2010/main" val="762776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D8A4-E037-43CB-81C3-DA58EE4D0AB7}"/>
              </a:ext>
            </a:extLst>
          </p:cNvPr>
          <p:cNvSpPr>
            <a:spLocks noGrp="1"/>
          </p:cNvSpPr>
          <p:nvPr>
            <p:ph type="title"/>
          </p:nvPr>
        </p:nvSpPr>
        <p:spPr>
          <a:xfrm>
            <a:off x="652185" y="738554"/>
            <a:ext cx="9613861" cy="1080938"/>
          </a:xfrm>
        </p:spPr>
        <p:txBody>
          <a:bodyPr>
            <a:normAutofit/>
          </a:bodyPr>
          <a:lstStyle/>
          <a:p>
            <a:r>
              <a:rPr lang="en-US" dirty="0"/>
              <a:t>dx of HTN</a:t>
            </a:r>
          </a:p>
        </p:txBody>
      </p:sp>
      <p:sp>
        <p:nvSpPr>
          <p:cNvPr id="3" name="Content Placeholder 2">
            <a:extLst>
              <a:ext uri="{FF2B5EF4-FFF2-40B4-BE49-F238E27FC236}">
                <a16:creationId xmlns:a16="http://schemas.microsoft.com/office/drawing/2014/main" id="{A3C98F00-7947-4850-BBF7-BBECA4290781}"/>
              </a:ext>
            </a:extLst>
          </p:cNvPr>
          <p:cNvSpPr>
            <a:spLocks noGrp="1"/>
          </p:cNvSpPr>
          <p:nvPr>
            <p:ph idx="1"/>
          </p:nvPr>
        </p:nvSpPr>
        <p:spPr>
          <a:xfrm>
            <a:off x="0" y="2023474"/>
            <a:ext cx="5072105" cy="4834526"/>
          </a:xfrm>
        </p:spPr>
        <p:txBody>
          <a:bodyPr>
            <a:normAutofit lnSpcReduction="10000"/>
          </a:bodyPr>
          <a:lstStyle/>
          <a:p>
            <a:r>
              <a:rPr lang="en-US" sz="2100" b="0" i="0" dirty="0">
                <a:effectLst/>
                <a:latin typeface="Helvetica" panose="020B0604020202020204" pitchFamily="34" charset="0"/>
              </a:rPr>
              <a:t>Measure 2 to 3 BP readings each at three or more separate appointments before </a:t>
            </a:r>
            <a:r>
              <a:rPr lang="en-US" sz="2100" b="0" i="0" dirty="0" err="1">
                <a:effectLst/>
                <a:latin typeface="Helvetica" panose="020B0604020202020204" pitchFamily="34" charset="0"/>
              </a:rPr>
              <a:t>dx’ng</a:t>
            </a:r>
            <a:r>
              <a:rPr lang="en-US" sz="2100" b="0" i="0" dirty="0">
                <a:effectLst/>
                <a:latin typeface="Helvetica" panose="020B0604020202020204" pitchFamily="34" charset="0"/>
              </a:rPr>
              <a:t> HTN. </a:t>
            </a:r>
          </a:p>
          <a:p>
            <a:r>
              <a:rPr lang="en-US" sz="2100" b="0" i="0" dirty="0">
                <a:effectLst/>
                <a:latin typeface="Helvetica" panose="020B0604020202020204" pitchFamily="34" charset="0"/>
              </a:rPr>
              <a:t>BP normally varies throughout the day and may be elevated during visits to the doctor (white coat hypertension).</a:t>
            </a:r>
          </a:p>
          <a:p>
            <a:r>
              <a:rPr lang="en-US" sz="2100" dirty="0">
                <a:latin typeface="Helvetica" panose="020B0604020202020204" pitchFamily="34" charset="0"/>
              </a:rPr>
              <a:t>When measuring the blood pressure, the health care professional uses a cuff,  stethoscope and a sphygmomanometer or a digital BP monitor.</a:t>
            </a:r>
          </a:p>
          <a:p>
            <a:r>
              <a:rPr lang="en-US" sz="2100" dirty="0">
                <a:latin typeface="Helvetica" panose="020B0604020202020204" pitchFamily="34" charset="0"/>
              </a:rPr>
              <a:t>Image from the Mayo Clinic: </a:t>
            </a:r>
            <a:r>
              <a:rPr lang="en-US" sz="2100" dirty="0">
                <a:latin typeface="Helvetica" panose="020B0604020202020204" pitchFamily="34" charset="0"/>
                <a:hlinkClick r:id="rId2">
                  <a:extLst>
                    <a:ext uri="{A12FA001-AC4F-418D-AE19-62706E023703}">
                      <ahyp:hlinkClr xmlns:ahyp="http://schemas.microsoft.com/office/drawing/2018/hyperlinkcolor" val="tx"/>
                    </a:ext>
                  </a:extLst>
                </a:hlinkClick>
              </a:rPr>
              <a:t>https://www.mayoclinic.org/-/media/kcms/gbs/patient-consumer/images/2018/05/11/14/58/blood-pressure-monitor-8col-3559308-001-0.jpg</a:t>
            </a:r>
            <a:endParaRPr lang="en-US" sz="2100" dirty="0">
              <a:latin typeface="Helvetica" panose="020B0604020202020204" pitchFamily="34" charset="0"/>
            </a:endParaRPr>
          </a:p>
          <a:p>
            <a:pPr marL="0" indent="0">
              <a:buNone/>
            </a:pPr>
            <a:endParaRPr lang="en-US" sz="2000" dirty="0">
              <a:latin typeface="Helvetica" panose="020B0604020202020204" pitchFamily="34" charset="0"/>
            </a:endParaRPr>
          </a:p>
          <a:p>
            <a:endParaRPr lang="en-US" sz="2000" dirty="0"/>
          </a:p>
        </p:txBody>
      </p:sp>
      <p:pic>
        <p:nvPicPr>
          <p:cNvPr id="4" name="Picture 3">
            <a:extLst>
              <a:ext uri="{FF2B5EF4-FFF2-40B4-BE49-F238E27FC236}">
                <a16:creationId xmlns:a16="http://schemas.microsoft.com/office/drawing/2014/main" id="{CB6530ED-2BB0-4B85-B49A-7F5DD4C5B9EF}"/>
              </a:ext>
            </a:extLst>
          </p:cNvPr>
          <p:cNvPicPr>
            <a:picLocks noChangeAspect="1"/>
          </p:cNvPicPr>
          <p:nvPr/>
        </p:nvPicPr>
        <p:blipFill>
          <a:blip r:embed="rId3"/>
          <a:stretch>
            <a:fillRect/>
          </a:stretch>
        </p:blipFill>
        <p:spPr>
          <a:xfrm>
            <a:off x="5060474" y="604911"/>
            <a:ext cx="7023674" cy="610537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098559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PX of hypertension</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212035" y="2093842"/>
            <a:ext cx="11516139" cy="4764157"/>
          </a:xfrm>
        </p:spPr>
        <p:txBody>
          <a:bodyPr>
            <a:noAutofit/>
          </a:bodyPr>
          <a:lstStyle/>
          <a:p>
            <a:r>
              <a:rPr lang="en-US" sz="3400" dirty="0"/>
              <a:t>HTN is the most common chronic disease in the United States, about 68 million Americans have it.</a:t>
            </a:r>
          </a:p>
          <a:p>
            <a:r>
              <a:rPr lang="en-US" sz="3400" dirty="0"/>
              <a:t>px (prophylaxis)</a:t>
            </a:r>
          </a:p>
          <a:p>
            <a:pPr lvl="1"/>
            <a:r>
              <a:rPr lang="en-US" sz="3400" dirty="0"/>
              <a:t>preventing HTN is the first line of </a:t>
            </a:r>
            <a:r>
              <a:rPr lang="en-US" sz="3400" dirty="0" err="1"/>
              <a:t>tx</a:t>
            </a:r>
            <a:endParaRPr lang="en-US" sz="3400" dirty="0"/>
          </a:p>
          <a:p>
            <a:pPr lvl="1"/>
            <a:r>
              <a:rPr lang="en-US" sz="3400" dirty="0"/>
              <a:t>Stop/quit smoking and vaping</a:t>
            </a:r>
          </a:p>
          <a:p>
            <a:pPr lvl="1"/>
            <a:r>
              <a:rPr lang="en-US" sz="3400" dirty="0"/>
              <a:t>Improve diet – </a:t>
            </a:r>
            <a:r>
              <a:rPr lang="en-US" sz="3400" b="1" dirty="0">
                <a:solidFill>
                  <a:schemeClr val="bg1"/>
                </a:solidFill>
              </a:rPr>
              <a:t>a low ____________ diet best helps to reduce blood pressure.</a:t>
            </a:r>
          </a:p>
          <a:p>
            <a:pPr lvl="1"/>
            <a:r>
              <a:rPr lang="en-US" sz="3400" dirty="0"/>
              <a:t>Begin exercising – recall the AHA recommendations.  150 minutes per week of moderate intensity.</a:t>
            </a:r>
          </a:p>
        </p:txBody>
      </p:sp>
    </p:spTree>
    <p:extLst>
      <p:ext uri="{BB962C8B-B14F-4D97-AF65-F5344CB8AC3E}">
        <p14:creationId xmlns:p14="http://schemas.microsoft.com/office/powerpoint/2010/main" val="1074710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EDBA8-5138-4EB0-A409-BB547ADE2D00}"/>
              </a:ext>
            </a:extLst>
          </p:cNvPr>
          <p:cNvSpPr>
            <a:spLocks noGrp="1"/>
          </p:cNvSpPr>
          <p:nvPr>
            <p:ph type="title"/>
          </p:nvPr>
        </p:nvSpPr>
        <p:spPr/>
        <p:txBody>
          <a:bodyPr/>
          <a:lstStyle/>
          <a:p>
            <a:r>
              <a:rPr lang="en-US" dirty="0" err="1"/>
              <a:t>tx</a:t>
            </a:r>
            <a:r>
              <a:rPr lang="en-US" dirty="0"/>
              <a:t>	</a:t>
            </a:r>
          </a:p>
        </p:txBody>
      </p:sp>
      <p:sp>
        <p:nvSpPr>
          <p:cNvPr id="3" name="Content Placeholder 2">
            <a:extLst>
              <a:ext uri="{FF2B5EF4-FFF2-40B4-BE49-F238E27FC236}">
                <a16:creationId xmlns:a16="http://schemas.microsoft.com/office/drawing/2014/main" id="{F384074B-C2B8-4E14-B114-FE85C523E113}"/>
              </a:ext>
            </a:extLst>
          </p:cNvPr>
          <p:cNvSpPr>
            <a:spLocks noGrp="1"/>
          </p:cNvSpPr>
          <p:nvPr>
            <p:ph idx="1"/>
          </p:nvPr>
        </p:nvSpPr>
        <p:spPr>
          <a:xfrm>
            <a:off x="145774" y="2080591"/>
            <a:ext cx="8733183" cy="4532244"/>
          </a:xfrm>
        </p:spPr>
        <p:txBody>
          <a:bodyPr>
            <a:normAutofit/>
          </a:bodyPr>
          <a:lstStyle/>
          <a:p>
            <a:r>
              <a:rPr lang="en-US" sz="3200" dirty="0"/>
              <a:t>After the </a:t>
            </a:r>
            <a:r>
              <a:rPr lang="en-US" sz="3200" dirty="0" err="1"/>
              <a:t>pt</a:t>
            </a:r>
            <a:r>
              <a:rPr lang="en-US" sz="3200" dirty="0"/>
              <a:t> is </a:t>
            </a:r>
            <a:r>
              <a:rPr lang="en-US" sz="3200" dirty="0" err="1"/>
              <a:t>dx’ed</a:t>
            </a:r>
            <a:r>
              <a:rPr lang="en-US" sz="3200" dirty="0"/>
              <a:t> with HTN, begin lifestyle modifications.</a:t>
            </a:r>
          </a:p>
          <a:p>
            <a:r>
              <a:rPr lang="en-US" sz="3200" dirty="0">
                <a:highlight>
                  <a:srgbClr val="FF0000"/>
                </a:highlight>
              </a:rPr>
              <a:t>What do you think are the modifiable risk factors?</a:t>
            </a:r>
          </a:p>
          <a:p>
            <a:r>
              <a:rPr lang="en-US" sz="3200" dirty="0"/>
              <a:t>Lifestyle modifications will be combined with Rx medication(s). Most patients take 2 to 3 different drugs for HTN.</a:t>
            </a:r>
          </a:p>
          <a:p>
            <a:pPr marL="0" indent="0">
              <a:buNone/>
            </a:pPr>
            <a:endParaRPr lang="en-US" sz="3200" dirty="0">
              <a:highlight>
                <a:srgbClr val="FF0000"/>
              </a:highlight>
            </a:endParaRPr>
          </a:p>
        </p:txBody>
      </p:sp>
    </p:spTree>
    <p:extLst>
      <p:ext uri="{BB962C8B-B14F-4D97-AF65-F5344CB8AC3E}">
        <p14:creationId xmlns:p14="http://schemas.microsoft.com/office/powerpoint/2010/main" val="2512417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3A8EF-361F-4B68-9D4A-CF7209D3CD4D}"/>
              </a:ext>
            </a:extLst>
          </p:cNvPr>
          <p:cNvSpPr>
            <a:spLocks noGrp="1"/>
          </p:cNvSpPr>
          <p:nvPr>
            <p:ph type="title"/>
          </p:nvPr>
        </p:nvSpPr>
        <p:spPr/>
        <p:txBody>
          <a:bodyPr/>
          <a:lstStyle/>
          <a:p>
            <a:r>
              <a:rPr lang="en-US" dirty="0" err="1"/>
              <a:t>tx</a:t>
            </a:r>
            <a:r>
              <a:rPr lang="en-US" dirty="0"/>
              <a:t> – lifestyle modifications</a:t>
            </a:r>
          </a:p>
        </p:txBody>
      </p:sp>
      <p:sp>
        <p:nvSpPr>
          <p:cNvPr id="3" name="Content Placeholder 2">
            <a:extLst>
              <a:ext uri="{FF2B5EF4-FFF2-40B4-BE49-F238E27FC236}">
                <a16:creationId xmlns:a16="http://schemas.microsoft.com/office/drawing/2014/main" id="{4E96D6F1-0A79-44CE-89BD-AA5FCDC602A2}"/>
              </a:ext>
            </a:extLst>
          </p:cNvPr>
          <p:cNvSpPr>
            <a:spLocks noGrp="1"/>
          </p:cNvSpPr>
          <p:nvPr>
            <p:ph idx="1"/>
          </p:nvPr>
        </p:nvSpPr>
        <p:spPr>
          <a:xfrm>
            <a:off x="159027" y="2040836"/>
            <a:ext cx="11065564" cy="4545494"/>
          </a:xfrm>
        </p:spPr>
        <p:txBody>
          <a:bodyPr>
            <a:normAutofit/>
          </a:bodyPr>
          <a:lstStyle/>
          <a:p>
            <a:pPr lvl="1"/>
            <a:r>
              <a:rPr lang="en-US" sz="3200" dirty="0"/>
              <a:t>Modifiable Risk factors include:</a:t>
            </a:r>
          </a:p>
          <a:p>
            <a:pPr lvl="2"/>
            <a:r>
              <a:rPr lang="en-US" sz="3200" dirty="0"/>
              <a:t>Smoking</a:t>
            </a:r>
          </a:p>
          <a:p>
            <a:pPr lvl="2"/>
            <a:r>
              <a:rPr lang="en-US" sz="3200" dirty="0"/>
              <a:t>Overweight or obese</a:t>
            </a:r>
          </a:p>
          <a:p>
            <a:pPr lvl="2"/>
            <a:r>
              <a:rPr lang="en-US" sz="3200" dirty="0"/>
              <a:t>Excessive alcohol use</a:t>
            </a:r>
          </a:p>
          <a:p>
            <a:pPr lvl="2"/>
            <a:r>
              <a:rPr lang="en-US" sz="3200" dirty="0"/>
              <a:t>Physical inactivity</a:t>
            </a:r>
          </a:p>
          <a:p>
            <a:pPr lvl="2"/>
            <a:r>
              <a:rPr lang="en-US" sz="3200" dirty="0"/>
              <a:t>Uncontrolled DM</a:t>
            </a:r>
          </a:p>
          <a:p>
            <a:pPr lvl="2"/>
            <a:r>
              <a:rPr lang="en-US" sz="3200" dirty="0"/>
              <a:t>Diet = too much salt or sodium (NaCl)</a:t>
            </a:r>
          </a:p>
          <a:p>
            <a:pPr lvl="2"/>
            <a:r>
              <a:rPr lang="en-US" sz="3200" dirty="0"/>
              <a:t>Illegal drug use (cocaine = </a:t>
            </a:r>
            <a:r>
              <a:rPr lang="en-US" sz="3200" dirty="0" err="1"/>
              <a:t>vaso</a:t>
            </a:r>
            <a:r>
              <a:rPr lang="en-US" sz="3200" dirty="0"/>
              <a:t>-constriction)</a:t>
            </a:r>
          </a:p>
          <a:p>
            <a:pPr lvl="2"/>
            <a:endParaRPr lang="en-US" sz="2400" dirty="0"/>
          </a:p>
          <a:p>
            <a:endParaRPr lang="en-US" dirty="0"/>
          </a:p>
        </p:txBody>
      </p:sp>
    </p:spTree>
    <p:extLst>
      <p:ext uri="{BB962C8B-B14F-4D97-AF65-F5344CB8AC3E}">
        <p14:creationId xmlns:p14="http://schemas.microsoft.com/office/powerpoint/2010/main" val="1437260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6" y="1987826"/>
            <a:ext cx="9613862" cy="4870174"/>
          </a:xfrm>
        </p:spPr>
        <p:txBody>
          <a:bodyPr>
            <a:normAutofit lnSpcReduction="10000"/>
          </a:bodyPr>
          <a:lstStyle/>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Diuretics</a:t>
            </a: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ACE – angiotensin converting enzyme inhibitors</a:t>
            </a: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ARB – angiotensin receptor blockers</a:t>
            </a: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BB – beta blockers</a:t>
            </a: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CCB – calcium channel blockers</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Alpha blockers </a:t>
            </a:r>
          </a:p>
          <a:p>
            <a:pPr marL="342900" marR="0" lvl="0" indent="-342900">
              <a:lnSpc>
                <a:spcPct val="107000"/>
              </a:lnSpc>
              <a:spcBef>
                <a:spcPts val="0"/>
              </a:spcBef>
              <a:spcAft>
                <a:spcPts val="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Direct vasodilators</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900" b="1" dirty="0">
                <a:effectLst/>
                <a:latin typeface="Calibri" panose="020F0502020204030204" pitchFamily="34" charset="0"/>
                <a:ea typeface="Calibri" panose="020F0502020204030204" pitchFamily="34" charset="0"/>
                <a:cs typeface="Times New Roman" panose="02020603050405020304" pitchFamily="18" charset="0"/>
              </a:rPr>
              <a:t>Several other classes, about 200 drugs in all to </a:t>
            </a:r>
            <a:r>
              <a:rPr lang="en-US" sz="2900" b="1" dirty="0" err="1">
                <a:effectLst/>
                <a:latin typeface="Calibri" panose="020F0502020204030204" pitchFamily="34" charset="0"/>
                <a:ea typeface="Calibri" panose="020F0502020204030204" pitchFamily="34" charset="0"/>
                <a:cs typeface="Times New Roman" panose="02020603050405020304" pitchFamily="18" charset="0"/>
              </a:rPr>
              <a:t>tx</a:t>
            </a:r>
            <a:r>
              <a:rPr lang="en-US" sz="2900" b="1" dirty="0">
                <a:effectLst/>
                <a:latin typeface="Calibri" panose="020F0502020204030204" pitchFamily="34" charset="0"/>
                <a:ea typeface="Calibri" panose="020F0502020204030204" pitchFamily="34" charset="0"/>
                <a:cs typeface="Times New Roman" panose="02020603050405020304" pitchFamily="18" charset="0"/>
              </a:rPr>
              <a:t> HTN</a:t>
            </a:r>
          </a:p>
          <a:p>
            <a:pPr marL="0" marR="0" lvl="0" indent="0">
              <a:lnSpc>
                <a:spcPct val="107000"/>
              </a:lnSpc>
              <a:spcBef>
                <a:spcPts val="0"/>
              </a:spcBef>
              <a:spcAft>
                <a:spcPts val="800"/>
              </a:spcAft>
              <a:buNone/>
            </a:pPr>
            <a:r>
              <a:rPr lang="en-US" sz="2900" b="1" dirty="0">
                <a:latin typeface="Calibri" panose="020F0502020204030204" pitchFamily="34" charset="0"/>
                <a:ea typeface="Calibri" panose="020F0502020204030204" pitchFamily="34" charset="0"/>
                <a:cs typeface="Times New Roman" panose="02020603050405020304" pitchFamily="18" charset="0"/>
              </a:rPr>
              <a:t>****Major Grade Project Option 1:you will create a HTN drug treatment flipbook</a:t>
            </a:r>
            <a:r>
              <a:rPr lang="en-US" sz="2600" b="1" dirty="0">
                <a:latin typeface="Calibri" panose="020F0502020204030204" pitchFamily="34" charset="0"/>
                <a:ea typeface="Calibri" panose="020F0502020204030204" pitchFamily="34"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553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a:t>Tx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0" y="1941342"/>
            <a:ext cx="9316278" cy="4916658"/>
          </a:xfrm>
        </p:spPr>
        <p:txBody>
          <a:bodyPr>
            <a:normAutofit lnSpcReduction="10000"/>
          </a:bodyPr>
          <a:lstStyle/>
          <a:p>
            <a:pPr marL="342900" marR="0" lvl="0" indent="-342900">
              <a:lnSpc>
                <a:spcPct val="107000"/>
              </a:lnSpc>
              <a:spcBef>
                <a:spcPts val="0"/>
              </a:spcBef>
              <a:spcAft>
                <a:spcPts val="0"/>
              </a:spcAft>
              <a:buFont typeface="+mj-lt"/>
              <a:buAutoNum type="arabicPeriod"/>
            </a:pPr>
            <a:r>
              <a:rPr lang="en-US" b="1" dirty="0">
                <a:effectLst/>
                <a:latin typeface="Calibri" panose="020F0502020204030204" pitchFamily="34" charset="0"/>
                <a:ea typeface="Calibri" panose="020F0502020204030204" pitchFamily="34" charset="0"/>
                <a:cs typeface="Times New Roman" panose="02020603050405020304" pitchFamily="18" charset="0"/>
              </a:rPr>
              <a:t>Diuretics – water pills, MOA: they make pts frequently urinate</a:t>
            </a:r>
          </a:p>
          <a:p>
            <a:pPr marL="0" marR="0" lvl="0" indent="0">
              <a:lnSpc>
                <a:spcPct val="107000"/>
              </a:lnSpc>
              <a:spcBef>
                <a:spcPts val="0"/>
              </a:spcBef>
              <a:spcAft>
                <a:spcPts val="0"/>
              </a:spcAft>
              <a:buNone/>
            </a:pPr>
            <a:r>
              <a:rPr lang="en-US" b="1" dirty="0">
                <a:latin typeface="Calibri" panose="020F0502020204030204" pitchFamily="34" charset="0"/>
                <a:ea typeface="Calibri" panose="020F0502020204030204" pitchFamily="34" charset="0"/>
                <a:cs typeface="Times New Roman" panose="02020603050405020304" pitchFamily="18" charset="0"/>
              </a:rPr>
              <a:t>	A. Thiazide diuretics:</a:t>
            </a:r>
          </a:p>
          <a:p>
            <a:pPr marL="0" marR="0" lvl="0" indent="0">
              <a:lnSpc>
                <a:spcPct val="107000"/>
              </a:lnSpc>
              <a:spcBef>
                <a:spcPts val="0"/>
              </a:spcBef>
              <a:spcAft>
                <a:spcPts val="0"/>
              </a:spcAft>
              <a:buNone/>
            </a:pPr>
            <a:r>
              <a:rPr lang="en-US" b="1" dirty="0">
                <a:latin typeface="Calibri" panose="020F0502020204030204" pitchFamily="34" charset="0"/>
                <a:ea typeface="Calibri" panose="020F0502020204030204" pitchFamily="34" charset="0"/>
                <a:cs typeface="Times New Roman" panose="02020603050405020304" pitchFamily="18" charset="0"/>
              </a:rPr>
              <a:t>	ex. Hydrochlorothiazide or HCTZ is the first line for MOST pts 	(except those with a sulfa-allergy).</a:t>
            </a:r>
          </a:p>
          <a:p>
            <a:pPr marL="0" marR="0" lvl="0" indent="0">
              <a:lnSpc>
                <a:spcPct val="107000"/>
              </a:lnSpc>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	B. Potassium sparing diuretics (these work in the K-Na pump in 	the kidney):</a:t>
            </a:r>
          </a:p>
          <a:p>
            <a:pPr marL="0" marR="0" lvl="0" indent="0">
              <a:lnSpc>
                <a:spcPct val="107000"/>
              </a:lnSpc>
              <a:spcBef>
                <a:spcPts val="0"/>
              </a:spcBef>
              <a:spcAft>
                <a:spcPts val="0"/>
              </a:spcAft>
              <a:buNone/>
            </a:pPr>
            <a:r>
              <a:rPr lang="en-US" b="1" dirty="0">
                <a:latin typeface="Calibri" panose="020F0502020204030204" pitchFamily="34" charset="0"/>
                <a:ea typeface="Calibri" panose="020F0502020204030204" pitchFamily="34" charset="0"/>
                <a:cs typeface="Times New Roman" panose="02020603050405020304" pitchFamily="18" charset="0"/>
              </a:rPr>
              <a:t>	ex. Spironolactone</a:t>
            </a:r>
          </a:p>
          <a:p>
            <a:pPr marL="0" marR="0" lvl="0" indent="0">
              <a:lnSpc>
                <a:spcPct val="107000"/>
              </a:lnSpc>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	C. Loop diuretics – these drugs work in the Loop of Henle in the 	kidneys to expel more water and urine:</a:t>
            </a:r>
          </a:p>
          <a:p>
            <a:pPr marL="0" marR="0" lvl="0" indent="0">
              <a:lnSpc>
                <a:spcPct val="107000"/>
              </a:lnSpc>
              <a:spcBef>
                <a:spcPts val="0"/>
              </a:spcBef>
              <a:spcAft>
                <a:spcPts val="0"/>
              </a:spcAft>
              <a:buNone/>
            </a:pPr>
            <a:r>
              <a:rPr lang="en-US" b="1" dirty="0">
                <a:latin typeface="Calibri" panose="020F0502020204030204" pitchFamily="34" charset="0"/>
                <a:ea typeface="Calibri" panose="020F0502020204030204" pitchFamily="34" charset="0"/>
                <a:cs typeface="Times New Roman" panose="02020603050405020304" pitchFamily="18" charset="0"/>
              </a:rPr>
              <a:t>	ex. Lasix® or furosemide</a:t>
            </a:r>
          </a:p>
          <a:p>
            <a:pPr marL="0" marR="0" lvl="0" indent="0">
              <a:lnSpc>
                <a:spcPct val="107000"/>
              </a:lnSpc>
              <a:spcBef>
                <a:spcPts val="0"/>
              </a:spcBef>
              <a:spcAft>
                <a:spcPts val="0"/>
              </a:spcAft>
              <a:buNone/>
            </a:pPr>
            <a:r>
              <a:rPr lang="en-US" sz="3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Discussion question: For all diuretics, what time of day should these NOT be taken???</a:t>
            </a:r>
            <a:endParaRPr lang="en-US"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7138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5" y="1934817"/>
            <a:ext cx="9613861" cy="4923183"/>
          </a:xfrm>
        </p:spPr>
        <p:txBody>
          <a:bodyPr>
            <a:normAutofit/>
          </a:bodyPr>
          <a:lstStyle/>
          <a:p>
            <a:pPr marL="0" marR="0" lvl="0" indent="0">
              <a:lnSpc>
                <a:spcPct val="107000"/>
              </a:lnSpc>
              <a:spcBef>
                <a:spcPts val="0"/>
              </a:spcBef>
              <a:spcAft>
                <a:spcPts val="0"/>
              </a:spcAft>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2. ACE – angiotensin converting enzyme inhibitors or frequently called ACE-inhibitors. </a:t>
            </a:r>
          </a:p>
          <a:p>
            <a:pPr>
              <a:lnSpc>
                <a:spcPct val="107000"/>
              </a:lnSpc>
              <a:spcBef>
                <a:spcPts val="0"/>
              </a:spcBef>
            </a:pPr>
            <a:r>
              <a:rPr lang="en-US" sz="2600" b="1" dirty="0">
                <a:latin typeface="Calibri" panose="020F0502020204030204" pitchFamily="34" charset="0"/>
                <a:ea typeface="Calibri" panose="020F0502020204030204" pitchFamily="34" charset="0"/>
                <a:cs typeface="Times New Roman" panose="02020603050405020304" pitchFamily="18" charset="0"/>
              </a:rPr>
              <a:t>MOA: promote vasodilation of blood vessels by inhibiting the formation of angiotensin 2 in the kidneys</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2</a:t>
            </a:r>
            <a:r>
              <a:rPr lang="en-US" sz="2600" b="1"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line </a:t>
            </a:r>
            <a:r>
              <a:rPr lang="en-US" sz="2600" b="1" dirty="0" err="1">
                <a:effectLst/>
                <a:latin typeface="Calibri" panose="020F0502020204030204" pitchFamily="34" charset="0"/>
                <a:ea typeface="Calibri" panose="020F0502020204030204" pitchFamily="34" charset="0"/>
                <a:cs typeface="Times New Roman" panose="02020603050405020304" pitchFamily="18" charset="0"/>
              </a:rPr>
              <a:t>tx</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for most pts – can be combined with HCTZ</a:t>
            </a:r>
          </a:p>
          <a:p>
            <a:pPr>
              <a:lnSpc>
                <a:spcPct val="107000"/>
              </a:lnSpc>
              <a:spcBef>
                <a:spcPts val="0"/>
              </a:spcBef>
            </a:pPr>
            <a:r>
              <a:rPr lang="en-US" sz="2600" b="1" dirty="0">
                <a:latin typeface="Calibri" panose="020F0502020204030204" pitchFamily="34" charset="0"/>
                <a:ea typeface="Calibri" panose="020F0502020204030204" pitchFamily="34" charset="0"/>
                <a:cs typeface="Times New Roman" panose="02020603050405020304" pitchFamily="18" charset="0"/>
              </a:rPr>
              <a:t>Ex. lisinopril, enalapril, ramipril, captopril, benazepril, </a:t>
            </a:r>
            <a:r>
              <a:rPr lang="en-US" sz="2600" b="1" dirty="0" err="1">
                <a:latin typeface="Calibri" panose="020F0502020204030204" pitchFamily="34" charset="0"/>
                <a:ea typeface="Calibri" panose="020F0502020204030204" pitchFamily="34" charset="0"/>
                <a:cs typeface="Times New Roman" panose="02020603050405020304" pitchFamily="18" charset="0"/>
              </a:rPr>
              <a:t>trandopril</a:t>
            </a:r>
            <a:r>
              <a:rPr lang="en-US" sz="2600" b="1" dirty="0">
                <a:latin typeface="Calibri" panose="020F0502020204030204" pitchFamily="34" charset="0"/>
                <a:ea typeface="Calibri" panose="020F0502020204030204" pitchFamily="34" charset="0"/>
                <a:cs typeface="Times New Roman" panose="02020603050405020304" pitchFamily="18" charset="0"/>
              </a:rPr>
              <a:t>, (Enalaprilat® is IV enalapril)</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AE (</a:t>
            </a:r>
            <a:r>
              <a:rPr lang="en-US" sz="2600" b="1" dirty="0">
                <a:latin typeface="Calibri" panose="020F0502020204030204" pitchFamily="34" charset="0"/>
                <a:ea typeface="Calibri" panose="020F0502020204030204" pitchFamily="34" charset="0"/>
                <a:cs typeface="Times New Roman" panose="02020603050405020304" pitchFamily="18" charset="0"/>
              </a:rPr>
              <a:t>adverse events or side effects): dry cough, HA, dizziness, fatigue, angioedema – facial swelling. For most pts, they tolerate ACE-I very well.</a:t>
            </a:r>
          </a:p>
          <a:p>
            <a:pPr>
              <a:lnSpc>
                <a:spcPct val="107000"/>
              </a:lnSpc>
              <a:spcBef>
                <a:spcPts val="0"/>
              </a:spcBef>
            </a:pPr>
            <a:r>
              <a:rPr lang="en-US" sz="2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other condition do these drugs </a:t>
            </a:r>
            <a:r>
              <a:rPr lang="en-US" sz="2600" b="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tx</a:t>
            </a:r>
            <a:r>
              <a:rPr lang="en-US" sz="2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2373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6" y="1961322"/>
            <a:ext cx="9356034" cy="4896678"/>
          </a:xfrm>
        </p:spPr>
        <p:txBody>
          <a:bodyPr>
            <a:normAutofit lnSpcReduction="10000"/>
          </a:bodyPr>
          <a:lstStyle/>
          <a:p>
            <a:pPr marL="0" indent="0">
              <a:lnSpc>
                <a:spcPct val="107000"/>
              </a:lnSpc>
              <a:spcBef>
                <a:spcPts val="0"/>
              </a:spcBef>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3. ARBs – angiotensin receptor blockers</a:t>
            </a:r>
          </a:p>
          <a:p>
            <a:pPr>
              <a:lnSpc>
                <a:spcPct val="107000"/>
              </a:lnSpc>
              <a:spcBef>
                <a:spcPts val="0"/>
              </a:spcBef>
            </a:pPr>
            <a:r>
              <a:rPr lang="en-US" sz="2600" b="1" dirty="0">
                <a:latin typeface="Calibri" panose="020F0502020204030204" pitchFamily="34" charset="0"/>
                <a:ea typeface="Calibri" panose="020F0502020204030204" pitchFamily="34" charset="0"/>
                <a:cs typeface="Times New Roman" panose="02020603050405020304" pitchFamily="18" charset="0"/>
              </a:rPr>
              <a:t>MOA: ARBs block the angiotensin II receptors (similar overall effect as the ACE-</a:t>
            </a:r>
            <a:r>
              <a:rPr lang="en-US" sz="2600" b="1" dirty="0" err="1">
                <a:latin typeface="Calibri" panose="020F0502020204030204" pitchFamily="34" charset="0"/>
                <a:ea typeface="Calibri" panose="020F0502020204030204" pitchFamily="34" charset="0"/>
                <a:cs typeface="Times New Roman" panose="02020603050405020304" pitchFamily="18" charset="0"/>
              </a:rPr>
              <a:t>i</a:t>
            </a:r>
            <a:r>
              <a:rPr lang="en-US" sz="2600" b="1" dirty="0">
                <a:latin typeface="Calibri" panose="020F0502020204030204" pitchFamily="34" charset="0"/>
                <a:ea typeface="Calibri" panose="020F0502020204030204" pitchFamily="34" charset="0"/>
                <a:cs typeface="Times New Roman" panose="02020603050405020304" pitchFamily="18" charset="0"/>
              </a:rPr>
              <a:t>) thus causing vasodilation of blood vessels.</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Ex. valsartan, irbesartan, candesartan, </a:t>
            </a:r>
            <a:r>
              <a:rPr lang="en-US" sz="2600" b="1" dirty="0" err="1">
                <a:effectLst/>
                <a:latin typeface="Calibri" panose="020F0502020204030204" pitchFamily="34" charset="0"/>
                <a:ea typeface="Calibri" panose="020F0502020204030204" pitchFamily="34" charset="0"/>
                <a:cs typeface="Times New Roman" panose="02020603050405020304" pitchFamily="18" charset="0"/>
              </a:rPr>
              <a:t>olmesartan</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losartan, telmisartan</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Can combine with diuretics but not with ACE</a:t>
            </a:r>
          </a:p>
          <a:p>
            <a:pPr>
              <a:lnSpc>
                <a:spcPct val="107000"/>
              </a:lnSpc>
              <a:spcBef>
                <a:spcPts val="0"/>
              </a:spcBef>
            </a:pPr>
            <a:r>
              <a:rPr lang="en-US" sz="2600" b="1" dirty="0">
                <a:latin typeface="Calibri" panose="020F0502020204030204" pitchFamily="34" charset="0"/>
                <a:ea typeface="Calibri" panose="020F0502020204030204" pitchFamily="34" charset="0"/>
                <a:cs typeface="Times New Roman" panose="02020603050405020304" pitchFamily="18" charset="0"/>
              </a:rPr>
              <a:t>Note: most manufacturers of valsartan have been recalled within the past 2 years.</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Positive effects, in addition to decreasing BP, ARBs show renal-protective effects, and can assist with preventing weight gain.</a:t>
            </a:r>
          </a:p>
          <a:p>
            <a:pPr>
              <a:lnSpc>
                <a:spcPct val="107000"/>
              </a:lnSpc>
              <a:spcBef>
                <a:spcPts val="0"/>
              </a:spcBef>
            </a:pPr>
            <a:r>
              <a:rPr lang="en-US" sz="2600" b="1" dirty="0">
                <a:latin typeface="Calibri" panose="020F0502020204030204" pitchFamily="34" charset="0"/>
                <a:ea typeface="Calibri" panose="020F0502020204030204" pitchFamily="34" charset="0"/>
                <a:cs typeface="Times New Roman" panose="02020603050405020304" pitchFamily="18" charset="0"/>
              </a:rPr>
              <a:t>AE: HA, dizziness, fainting, fatigue, V/D, leg swelling</a:t>
            </a:r>
          </a:p>
          <a:p>
            <a:pPr>
              <a:lnSpc>
                <a:spcPct val="107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For most pts, the benefits outweigh the r</a:t>
            </a:r>
            <a:r>
              <a:rPr lang="en-US" sz="2600" b="1" dirty="0">
                <a:latin typeface="Calibri" panose="020F0502020204030204" pitchFamily="34" charset="0"/>
                <a:ea typeface="Calibri" panose="020F0502020204030204" pitchFamily="34" charset="0"/>
                <a:cs typeface="Times New Roman" panose="02020603050405020304" pitchFamily="18" charset="0"/>
              </a:rPr>
              <a:t>isks.</a:t>
            </a:r>
            <a:endParaRPr lang="en-US" sz="2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4616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5" y="2160104"/>
            <a:ext cx="11078816" cy="4697896"/>
          </a:xfrm>
        </p:spPr>
        <p:txBody>
          <a:bodyPr>
            <a:normAutofit/>
          </a:bodyPr>
          <a:lstStyle/>
          <a:p>
            <a:pPr marL="0" marR="0" lvl="0" indent="0">
              <a:lnSpc>
                <a:spcPct val="150000"/>
              </a:lnSpc>
              <a:spcBef>
                <a:spcPts val="0"/>
              </a:spcBef>
              <a:spcAft>
                <a:spcPts val="0"/>
              </a:spcAft>
              <a:buNone/>
            </a:pPr>
            <a:r>
              <a:rPr lang="en-US" sz="2900" b="1" dirty="0">
                <a:effectLst/>
                <a:latin typeface="Calibri" panose="020F0502020204030204" pitchFamily="34" charset="0"/>
                <a:ea typeface="Calibri" panose="020F0502020204030204" pitchFamily="34" charset="0"/>
                <a:cs typeface="Times New Roman" panose="02020603050405020304" pitchFamily="18" charset="0"/>
              </a:rPr>
              <a:t>4. BB – beta blockers</a:t>
            </a:r>
          </a:p>
          <a:p>
            <a:pPr>
              <a:lnSpc>
                <a:spcPct val="150000"/>
              </a:lnSpc>
              <a:spcBef>
                <a:spcPts val="0"/>
              </a:spcBef>
            </a:pPr>
            <a:r>
              <a:rPr lang="en-US" sz="2900" b="1" dirty="0">
                <a:latin typeface="Calibri" panose="020F0502020204030204" pitchFamily="34" charset="0"/>
                <a:ea typeface="Calibri" panose="020F0502020204030204" pitchFamily="34" charset="0"/>
                <a:cs typeface="Times New Roman" panose="02020603050405020304" pitchFamily="18" charset="0"/>
              </a:rPr>
              <a:t>MOA: Block the Beta-adrenergic receptors (block the effects of adrenaline), decrease the heart rate and the force of contraction, thus lowering BP.</a:t>
            </a:r>
          </a:p>
          <a:p>
            <a:pPr>
              <a:lnSpc>
                <a:spcPct val="150000"/>
              </a:lnSpc>
              <a:spcBef>
                <a:spcPts val="0"/>
              </a:spcBef>
            </a:pPr>
            <a:r>
              <a:rPr lang="en-US" sz="2900" b="1" dirty="0">
                <a:effectLst/>
                <a:latin typeface="Calibri" panose="020F0502020204030204" pitchFamily="34" charset="0"/>
                <a:ea typeface="Calibri" panose="020F0502020204030204" pitchFamily="34" charset="0"/>
                <a:cs typeface="Times New Roman" panose="02020603050405020304" pitchFamily="18" charset="0"/>
              </a:rPr>
              <a:t>Ex. Metoprolol, atenolol, and more.</a:t>
            </a:r>
          </a:p>
          <a:p>
            <a:pPr>
              <a:lnSpc>
                <a:spcPct val="150000"/>
              </a:lnSpc>
              <a:spcBef>
                <a:spcPts val="0"/>
              </a:spcBef>
            </a:pPr>
            <a:r>
              <a:rPr lang="en-US" sz="2900" b="1" dirty="0">
                <a:latin typeface="Calibri" panose="020F0502020204030204" pitchFamily="34" charset="0"/>
                <a:ea typeface="Calibri" panose="020F0502020204030204" pitchFamily="34" charset="0"/>
                <a:cs typeface="Times New Roman" panose="02020603050405020304" pitchFamily="18" charset="0"/>
              </a:rPr>
              <a:t>AE: bradycardia – </a:t>
            </a:r>
            <a:r>
              <a:rPr lang="en-US" sz="29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does this medical term mean?</a:t>
            </a:r>
          </a:p>
          <a:p>
            <a:pPr>
              <a:lnSpc>
                <a:spcPct val="150000"/>
              </a:lnSpc>
              <a:spcBef>
                <a:spcPts val="0"/>
              </a:spcBef>
            </a:pPr>
            <a:r>
              <a:rPr lang="en-US" sz="2900" b="1" dirty="0">
                <a:effectLst/>
                <a:latin typeface="Calibri" panose="020F0502020204030204" pitchFamily="34" charset="0"/>
                <a:ea typeface="Calibri" panose="020F0502020204030204" pitchFamily="34" charset="0"/>
                <a:cs typeface="Times New Roman" panose="02020603050405020304" pitchFamily="18" charset="0"/>
              </a:rPr>
              <a:t>Note: we will discussed these drugs for </a:t>
            </a:r>
            <a:r>
              <a:rPr lang="en-US" sz="2900" b="1" dirty="0" err="1">
                <a:effectLst/>
                <a:latin typeface="Calibri" panose="020F0502020204030204" pitchFamily="34" charset="0"/>
                <a:ea typeface="Calibri" panose="020F0502020204030204" pitchFamily="34" charset="0"/>
                <a:cs typeface="Times New Roman" panose="02020603050405020304" pitchFamily="18" charset="0"/>
              </a:rPr>
              <a:t>tx</a:t>
            </a:r>
            <a:r>
              <a:rPr lang="en-US" sz="2900" b="1" dirty="0">
                <a:effectLst/>
                <a:latin typeface="Calibri" panose="020F0502020204030204" pitchFamily="34" charset="0"/>
                <a:ea typeface="Calibri" panose="020F0502020204030204" pitchFamily="34" charset="0"/>
                <a:cs typeface="Times New Roman" panose="02020603050405020304" pitchFamily="18" charset="0"/>
              </a:rPr>
              <a:t> of AMI</a:t>
            </a:r>
            <a:endParaRPr lang="en-US" sz="2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5318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5" y="2160104"/>
            <a:ext cx="11078816" cy="4697896"/>
          </a:xfrm>
        </p:spPr>
        <p:txBody>
          <a:bodyPr>
            <a:normAutofit/>
          </a:bodyPr>
          <a:lstStyle/>
          <a:p>
            <a:pPr marL="0" marR="0" lvl="0" indent="0">
              <a:lnSpc>
                <a:spcPct val="107000"/>
              </a:lnSpc>
              <a:spcBef>
                <a:spcPts val="0"/>
              </a:spcBef>
              <a:spcAft>
                <a:spcPts val="0"/>
              </a:spcAft>
              <a:buNone/>
            </a:pPr>
            <a:r>
              <a:rPr lang="en-US" sz="2800" b="1" dirty="0">
                <a:latin typeface="Calibri" panose="020F0502020204030204" pitchFamily="34" charset="0"/>
                <a:ea typeface="Calibri" panose="020F0502020204030204" pitchFamily="34" charset="0"/>
                <a:cs typeface="Times New Roman" panose="02020603050405020304" pitchFamily="18" charset="0"/>
              </a:rPr>
              <a:t>5</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CCB – calcium channel blockers (calcium antagonists)</a:t>
            </a:r>
          </a:p>
          <a:p>
            <a:pPr>
              <a:lnSpc>
                <a:spcPct val="107000"/>
              </a:lnSpc>
              <a:spcBef>
                <a:spcPts val="0"/>
              </a:spcBef>
            </a:pPr>
            <a:r>
              <a:rPr lang="en-US" sz="2800" b="1" dirty="0">
                <a:latin typeface="Calibri" panose="020F0502020204030204" pitchFamily="34" charset="0"/>
                <a:ea typeface="Calibri" panose="020F0502020204030204" pitchFamily="34" charset="0"/>
                <a:cs typeface="Times New Roman" panose="02020603050405020304" pitchFamily="18" charset="0"/>
              </a:rPr>
              <a:t>MOA: Block the calcium channels in cardiac smooth muscle and in vascular smooth muscle cells, decreasing the force of contraction in the heart and arteries. Two types: dihydropyridines and non-dihydropyridines</a:t>
            </a:r>
          </a:p>
          <a:p>
            <a:pPr>
              <a:lnSpc>
                <a:spcPct val="107000"/>
              </a:lnSpc>
              <a:spcBef>
                <a:spcPts val="0"/>
              </a:spcBef>
            </a:pPr>
            <a:r>
              <a:rPr lang="en-US" sz="2800" b="1" dirty="0">
                <a:effectLst/>
                <a:latin typeface="Calibri" panose="020F0502020204030204" pitchFamily="34" charset="0"/>
                <a:ea typeface="Calibri" panose="020F0502020204030204" pitchFamily="34" charset="0"/>
                <a:cs typeface="Times New Roman" panose="02020603050405020304" pitchFamily="18" charset="0"/>
              </a:rPr>
              <a:t>Ex. Diltiazem, verapamil, nifedipine,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amplodipine</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felodipine</a:t>
            </a:r>
          </a:p>
          <a:p>
            <a:pPr>
              <a:lnSpc>
                <a:spcPct val="107000"/>
              </a:lnSpc>
              <a:spcBef>
                <a:spcPts val="0"/>
              </a:spcBef>
            </a:pPr>
            <a:r>
              <a:rPr lang="en-US" sz="2800" b="1" dirty="0">
                <a:latin typeface="Calibri" panose="020F0502020204030204" pitchFamily="34" charset="0"/>
                <a:ea typeface="Calibri" panose="020F0502020204030204" pitchFamily="34" charset="0"/>
                <a:cs typeface="Times New Roman" panose="02020603050405020304" pitchFamily="18" charset="0"/>
              </a:rPr>
              <a:t>AE: bradycardia vs. tachycardia, headache, dizziness</a:t>
            </a:r>
          </a:p>
          <a:p>
            <a:pPr>
              <a:lnSpc>
                <a:spcPct val="107000"/>
              </a:lnSpc>
              <a:spcBef>
                <a:spcPts val="0"/>
              </a:spcBef>
            </a:pPr>
            <a:r>
              <a:rPr lang="en-US" sz="2800" b="1" dirty="0">
                <a:effectLst/>
                <a:latin typeface="Calibri" panose="020F0502020204030204" pitchFamily="34" charset="0"/>
                <a:ea typeface="Calibri" panose="020F0502020204030204" pitchFamily="34" charset="0"/>
                <a:cs typeface="Times New Roman" panose="02020603050405020304" pitchFamily="18" charset="0"/>
              </a:rPr>
              <a:t>Note: we will discuss these drugs for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tx</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of AMI </a:t>
            </a:r>
          </a:p>
          <a:p>
            <a:pPr>
              <a:lnSpc>
                <a:spcPct val="107000"/>
              </a:lnSpc>
              <a:spcBef>
                <a:spcPts val="0"/>
              </a:spcBef>
            </a:pPr>
            <a:r>
              <a:rPr lang="en-US" sz="2800" b="1" dirty="0">
                <a:latin typeface="Calibri" panose="020F0502020204030204" pitchFamily="34" charset="0"/>
                <a:ea typeface="Calibri" panose="020F0502020204030204" pitchFamily="34" charset="0"/>
                <a:cs typeface="Times New Roman" panose="02020603050405020304" pitchFamily="18" charset="0"/>
              </a:rPr>
              <a:t>Note: CCBs are sometimes preferred in African Americans (fewer SE than ACE and ARBs)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1340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D8235-5C0F-495C-B3F1-0C7226C98924}"/>
              </a:ext>
            </a:extLst>
          </p:cNvPr>
          <p:cNvSpPr>
            <a:spLocks noGrp="1"/>
          </p:cNvSpPr>
          <p:nvPr>
            <p:ph type="title"/>
          </p:nvPr>
        </p:nvSpPr>
        <p:spPr/>
        <p:txBody>
          <a:bodyPr>
            <a:normAutofit fontScale="90000"/>
          </a:bodyPr>
          <a:lstStyle/>
          <a:p>
            <a:r>
              <a:rPr lang="en-US" dirty="0"/>
              <a:t>LEARNING Objectives</a:t>
            </a:r>
            <a:br>
              <a:rPr lang="en-US" dirty="0"/>
            </a:br>
            <a:r>
              <a:rPr lang="en-US" dirty="0">
                <a:latin typeface="Arial" panose="020B0604020202020204" pitchFamily="34" charset="0"/>
                <a:cs typeface="Arial" panose="020B0604020202020204" pitchFamily="34" charset="0"/>
              </a:rPr>
              <a:t>TEKS: </a:t>
            </a:r>
            <a:r>
              <a:rPr lang="en-US" b="1" dirty="0">
                <a:latin typeface="Arial" panose="020B0604020202020204" pitchFamily="34" charset="0"/>
                <a:cs typeface="Arial" panose="020B0604020202020204" pitchFamily="34" charset="0"/>
              </a:rPr>
              <a:t>§130.233.(</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)(1)(A, &amp; B) and</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§130.233.(</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)(2)(A, B, C, F, &amp; G) &amp; (3)(B)</a:t>
            </a:r>
            <a:r>
              <a:rPr lang="en-US" dirty="0"/>
              <a:t>	</a:t>
            </a:r>
          </a:p>
        </p:txBody>
      </p:sp>
      <p:sp>
        <p:nvSpPr>
          <p:cNvPr id="3" name="Content Placeholder 2">
            <a:extLst>
              <a:ext uri="{FF2B5EF4-FFF2-40B4-BE49-F238E27FC236}">
                <a16:creationId xmlns:a16="http://schemas.microsoft.com/office/drawing/2014/main" id="{EA81A637-E701-473C-9456-C89BB1277883}"/>
              </a:ext>
            </a:extLst>
          </p:cNvPr>
          <p:cNvSpPr>
            <a:spLocks noGrp="1"/>
          </p:cNvSpPr>
          <p:nvPr>
            <p:ph idx="1"/>
          </p:nvPr>
        </p:nvSpPr>
        <p:spPr>
          <a:xfrm>
            <a:off x="680321" y="2001078"/>
            <a:ext cx="10637036" cy="4214192"/>
          </a:xfrm>
        </p:spPr>
        <p:txBody>
          <a:bodyPr>
            <a:noAutofit/>
          </a:bodyPr>
          <a:lstStyle/>
          <a:p>
            <a:pPr>
              <a:lnSpc>
                <a:spcPct val="150000"/>
              </a:lnSpc>
            </a:pPr>
            <a:r>
              <a:rPr lang="en-US" sz="3200" dirty="0"/>
              <a:t>Identify prevention measures for HTN.</a:t>
            </a:r>
          </a:p>
          <a:p>
            <a:pPr>
              <a:lnSpc>
                <a:spcPct val="150000"/>
              </a:lnSpc>
            </a:pPr>
            <a:r>
              <a:rPr lang="en-US" sz="3200" dirty="0"/>
              <a:t>Explain the lifestyle modifications for </a:t>
            </a:r>
            <a:r>
              <a:rPr lang="en-US" sz="3200" dirty="0" err="1"/>
              <a:t>tx</a:t>
            </a:r>
            <a:r>
              <a:rPr lang="en-US" sz="3200" dirty="0"/>
              <a:t> of HTN.</a:t>
            </a:r>
          </a:p>
          <a:p>
            <a:pPr>
              <a:lnSpc>
                <a:spcPct val="150000"/>
              </a:lnSpc>
            </a:pPr>
            <a:r>
              <a:rPr lang="en-US" sz="3200" dirty="0"/>
              <a:t>Compare and contrast the different drug classes available to treat hypertension.</a:t>
            </a:r>
          </a:p>
        </p:txBody>
      </p:sp>
    </p:spTree>
    <p:extLst>
      <p:ext uri="{BB962C8B-B14F-4D97-AF65-F5344CB8AC3E}">
        <p14:creationId xmlns:p14="http://schemas.microsoft.com/office/powerpoint/2010/main" val="2683944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CEE1-5773-44DB-827C-05CED5524C71}"/>
              </a:ext>
            </a:extLst>
          </p:cNvPr>
          <p:cNvSpPr>
            <a:spLocks noGrp="1"/>
          </p:cNvSpPr>
          <p:nvPr>
            <p:ph type="title"/>
          </p:nvPr>
        </p:nvSpPr>
        <p:spPr/>
        <p:txBody>
          <a:bodyPr/>
          <a:lstStyle/>
          <a:p>
            <a:r>
              <a:rPr lang="en-US" dirty="0" err="1"/>
              <a:t>tx</a:t>
            </a:r>
            <a:r>
              <a:rPr lang="en-US" dirty="0"/>
              <a:t> of HTN: Rx drug classes 	</a:t>
            </a:r>
          </a:p>
        </p:txBody>
      </p:sp>
      <p:sp>
        <p:nvSpPr>
          <p:cNvPr id="3" name="Content Placeholder 2">
            <a:extLst>
              <a:ext uri="{FF2B5EF4-FFF2-40B4-BE49-F238E27FC236}">
                <a16:creationId xmlns:a16="http://schemas.microsoft.com/office/drawing/2014/main" id="{8E274C12-1A12-44CB-A899-5903BCCE54F5}"/>
              </a:ext>
            </a:extLst>
          </p:cNvPr>
          <p:cNvSpPr>
            <a:spLocks noGrp="1"/>
          </p:cNvSpPr>
          <p:nvPr>
            <p:ph idx="1"/>
          </p:nvPr>
        </p:nvSpPr>
        <p:spPr>
          <a:xfrm>
            <a:off x="145775" y="2160104"/>
            <a:ext cx="11078816" cy="4697896"/>
          </a:xfrm>
        </p:spPr>
        <p:txBody>
          <a:bodyPr>
            <a:normAutofit/>
          </a:bodyPr>
          <a:lstStyle/>
          <a:p>
            <a:pPr marL="0" marR="0" lvl="0" indent="0">
              <a:lnSpc>
                <a:spcPct val="150000"/>
              </a:lnSpc>
              <a:spcBef>
                <a:spcPts val="0"/>
              </a:spcBef>
              <a:spcAft>
                <a:spcPts val="0"/>
              </a:spcAft>
              <a:buNone/>
            </a:pPr>
            <a:r>
              <a:rPr lang="en-US" sz="3000" b="1" dirty="0">
                <a:effectLst/>
                <a:latin typeface="Calibri" panose="020F0502020204030204" pitchFamily="34" charset="0"/>
                <a:ea typeface="Calibri" panose="020F0502020204030204" pitchFamily="34" charset="0"/>
                <a:cs typeface="Times New Roman" panose="02020603050405020304" pitchFamily="18" charset="0"/>
              </a:rPr>
              <a:t>6. Alpha blockers (ex. doxazosin, prazosin, tamsulosin, Flomax®) – these drugs also treat BPH or benign prostatic hyperplasia</a:t>
            </a:r>
          </a:p>
          <a:p>
            <a:pPr marL="0" marR="0" lvl="0" indent="0">
              <a:lnSpc>
                <a:spcPct val="150000"/>
              </a:lnSpc>
              <a:spcBef>
                <a:spcPts val="0"/>
              </a:spcBef>
              <a:spcAft>
                <a:spcPts val="0"/>
              </a:spcAft>
              <a:buNone/>
            </a:pPr>
            <a:r>
              <a:rPr lang="en-US" sz="3000" b="1" dirty="0">
                <a:latin typeface="Calibri" panose="020F0502020204030204" pitchFamily="34" charset="0"/>
                <a:ea typeface="Calibri" panose="020F0502020204030204" pitchFamily="34" charset="0"/>
                <a:cs typeface="Times New Roman" panose="02020603050405020304" pitchFamily="18" charset="0"/>
              </a:rPr>
              <a:t>7. </a:t>
            </a:r>
            <a:r>
              <a:rPr lang="en-US" sz="3000" b="1" dirty="0">
                <a:effectLst/>
                <a:latin typeface="Calibri" panose="020F0502020204030204" pitchFamily="34" charset="0"/>
                <a:ea typeface="Calibri" panose="020F0502020204030204" pitchFamily="34" charset="0"/>
                <a:cs typeface="Times New Roman" panose="02020603050405020304" pitchFamily="18" charset="0"/>
              </a:rPr>
              <a:t>Direct vasodilators (ex. hydralazine, nitroprusside)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50000"/>
              </a:lnSpc>
              <a:spcBef>
                <a:spcPts val="0"/>
              </a:spcBef>
              <a:spcAft>
                <a:spcPts val="800"/>
              </a:spcAft>
              <a:buNone/>
            </a:pPr>
            <a:r>
              <a:rPr lang="en-US" sz="3000" b="1" dirty="0">
                <a:effectLst/>
                <a:latin typeface="Calibri" panose="020F0502020204030204" pitchFamily="34" charset="0"/>
                <a:ea typeface="Calibri" panose="020F0502020204030204" pitchFamily="34" charset="0"/>
                <a:cs typeface="Times New Roman" panose="02020603050405020304" pitchFamily="18" charset="0"/>
              </a:rPr>
              <a:t>8. Several other classes, about 200+ drugs to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tx</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HTN</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4930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97051-0916-452A-B27D-DB7B5941CFA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260E0FB-A942-4E88-BCC6-DF8589C8FBBF}"/>
              </a:ext>
            </a:extLst>
          </p:cNvPr>
          <p:cNvSpPr>
            <a:spLocks noGrp="1"/>
          </p:cNvSpPr>
          <p:nvPr>
            <p:ph idx="1"/>
          </p:nvPr>
        </p:nvSpPr>
        <p:spPr>
          <a:xfrm>
            <a:off x="680321" y="2054086"/>
            <a:ext cx="8132375" cy="4431119"/>
          </a:xfrm>
        </p:spPr>
        <p:txBody>
          <a:bodyPr>
            <a:normAutofit/>
          </a:bodyPr>
          <a:lstStyle/>
          <a:p>
            <a:r>
              <a:rPr lang="en-US" sz="3200" dirty="0"/>
              <a:t>What questions do you have???</a:t>
            </a:r>
          </a:p>
          <a:p>
            <a:r>
              <a:rPr lang="en-US" sz="3200" dirty="0"/>
              <a:t>Send questions via email, Remind, or TEAMs chat. </a:t>
            </a:r>
            <a:r>
              <a:rPr lang="en-US" sz="3200" b="1" dirty="0">
                <a:solidFill>
                  <a:schemeClr val="bg1"/>
                </a:solidFill>
                <a:hlinkClick r:id="rId2">
                  <a:extLst>
                    <a:ext uri="{A12FA001-AC4F-418D-AE19-62706E023703}">
                      <ahyp:hlinkClr xmlns:ahyp="http://schemas.microsoft.com/office/drawing/2018/hyperlinkcolor" val="tx"/>
                    </a:ext>
                  </a:extLst>
                </a:hlinkClick>
              </a:rPr>
              <a:t>Anna.Haro@Houstonisd.org</a:t>
            </a:r>
            <a:endParaRPr lang="en-US" sz="3200" b="1" dirty="0">
              <a:solidFill>
                <a:schemeClr val="bg1"/>
              </a:solidFill>
            </a:endParaRPr>
          </a:p>
        </p:txBody>
      </p:sp>
    </p:spTree>
    <p:extLst>
      <p:ext uri="{BB962C8B-B14F-4D97-AF65-F5344CB8AC3E}">
        <p14:creationId xmlns:p14="http://schemas.microsoft.com/office/powerpoint/2010/main" val="101977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EDA2E-170F-4614-B4B8-0C8D75D69A25}"/>
              </a:ext>
            </a:extLst>
          </p:cNvPr>
          <p:cNvSpPr>
            <a:spLocks noGrp="1"/>
          </p:cNvSpPr>
          <p:nvPr>
            <p:ph type="title"/>
          </p:nvPr>
        </p:nvSpPr>
        <p:spPr/>
        <p:txBody>
          <a:bodyPr>
            <a:normAutofit fontScale="90000"/>
          </a:bodyPr>
          <a:lstStyle/>
          <a:p>
            <a:r>
              <a:rPr lang="en-US" dirty="0" err="1"/>
              <a:t>Objetivos</a:t>
            </a:r>
            <a:r>
              <a:rPr lang="en-US" dirty="0"/>
              <a:t> de </a:t>
            </a:r>
            <a:r>
              <a:rPr lang="en-US" dirty="0" err="1"/>
              <a:t>aprendizaje</a:t>
            </a:r>
            <a:br>
              <a:rPr lang="en-US" dirty="0"/>
            </a:br>
            <a:r>
              <a:rPr lang="en-US" dirty="0">
                <a:latin typeface="Arial" panose="020B0604020202020204" pitchFamily="34" charset="0"/>
                <a:cs typeface="Arial" panose="020B0604020202020204" pitchFamily="34" charset="0"/>
              </a:rPr>
              <a:t>TEKS: </a:t>
            </a:r>
            <a:r>
              <a:rPr lang="en-US" b="1" dirty="0">
                <a:latin typeface="Arial" panose="020B0604020202020204" pitchFamily="34" charset="0"/>
                <a:cs typeface="Arial" panose="020B0604020202020204" pitchFamily="34" charset="0"/>
              </a:rPr>
              <a:t>§130.233.(</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)(1)(A, &amp; B) and</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§130.233.(</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)(2)(A, B, C, F, &amp; G) &amp; (3)(B)</a:t>
            </a:r>
            <a:endParaRPr lang="en-US" dirty="0"/>
          </a:p>
        </p:txBody>
      </p:sp>
      <p:sp>
        <p:nvSpPr>
          <p:cNvPr id="3" name="Content Placeholder 2">
            <a:extLst>
              <a:ext uri="{FF2B5EF4-FFF2-40B4-BE49-F238E27FC236}">
                <a16:creationId xmlns:a16="http://schemas.microsoft.com/office/drawing/2014/main" id="{2A562DAD-C82A-44EC-BEB2-AFF8ED737993}"/>
              </a:ext>
            </a:extLst>
          </p:cNvPr>
          <p:cNvSpPr>
            <a:spLocks noGrp="1"/>
          </p:cNvSpPr>
          <p:nvPr>
            <p:ph idx="1"/>
          </p:nvPr>
        </p:nvSpPr>
        <p:spPr>
          <a:xfrm>
            <a:off x="680321" y="2336873"/>
            <a:ext cx="10742645" cy="4120198"/>
          </a:xfrm>
        </p:spPr>
        <p:txBody>
          <a:bodyPr>
            <a:normAutofit/>
          </a:bodyPr>
          <a:lstStyle/>
          <a:p>
            <a:pPr>
              <a:lnSpc>
                <a:spcPct val="150000"/>
              </a:lnSpc>
            </a:pPr>
            <a:r>
              <a:rPr lang="es-ES" sz="3000" dirty="0"/>
              <a:t>Identificar las medidas de prevención de la HTA.</a:t>
            </a:r>
          </a:p>
          <a:p>
            <a:pPr>
              <a:lnSpc>
                <a:spcPct val="150000"/>
              </a:lnSpc>
            </a:pPr>
            <a:r>
              <a:rPr lang="es-ES" sz="3000" dirty="0"/>
              <a:t>Explique las modificaciones en el estilo de vida para </a:t>
            </a:r>
            <a:r>
              <a:rPr lang="es-ES" sz="3000" dirty="0" err="1"/>
              <a:t>tx</a:t>
            </a:r>
            <a:r>
              <a:rPr lang="es-ES" sz="3000" dirty="0"/>
              <a:t> de HTN.</a:t>
            </a:r>
          </a:p>
          <a:p>
            <a:pPr>
              <a:lnSpc>
                <a:spcPct val="150000"/>
              </a:lnSpc>
            </a:pPr>
            <a:r>
              <a:rPr lang="es-ES" sz="3000" dirty="0"/>
              <a:t>Compare y contraste las diferentes clases de medicamentos disponibles para tratar la hipertensión.</a:t>
            </a:r>
            <a:endParaRPr lang="en-US" sz="3000" dirty="0"/>
          </a:p>
        </p:txBody>
      </p:sp>
    </p:spTree>
    <p:extLst>
      <p:ext uri="{BB962C8B-B14F-4D97-AF65-F5344CB8AC3E}">
        <p14:creationId xmlns:p14="http://schemas.microsoft.com/office/powerpoint/2010/main" val="3058496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4BF62-107D-48F8-A50C-63D23AA7629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140CBDD-BDCA-4EE7-AD35-F94BFA915DBD}"/>
              </a:ext>
            </a:extLst>
          </p:cNvPr>
          <p:cNvSpPr>
            <a:spLocks noGrp="1"/>
          </p:cNvSpPr>
          <p:nvPr>
            <p:ph idx="1"/>
          </p:nvPr>
        </p:nvSpPr>
        <p:spPr>
          <a:xfrm>
            <a:off x="680321" y="2054088"/>
            <a:ext cx="10676792" cy="4803912"/>
          </a:xfrm>
        </p:spPr>
        <p:txBody>
          <a:bodyPr>
            <a:normAutofit/>
          </a:bodyPr>
          <a:lstStyle/>
          <a:p>
            <a:pPr>
              <a:lnSpc>
                <a:spcPct val="150000"/>
              </a:lnSpc>
            </a:pPr>
            <a:r>
              <a:rPr lang="en-US" sz="3300" dirty="0"/>
              <a:t>dx</a:t>
            </a:r>
          </a:p>
          <a:p>
            <a:pPr>
              <a:lnSpc>
                <a:spcPct val="150000"/>
              </a:lnSpc>
            </a:pPr>
            <a:r>
              <a:rPr lang="en-US" sz="3300" dirty="0" err="1"/>
              <a:t>tx</a:t>
            </a:r>
            <a:endParaRPr lang="en-US" sz="3300" dirty="0"/>
          </a:p>
          <a:p>
            <a:pPr>
              <a:lnSpc>
                <a:spcPct val="150000"/>
              </a:lnSpc>
            </a:pPr>
            <a:r>
              <a:rPr lang="en-US" sz="3300" dirty="0"/>
              <a:t>px</a:t>
            </a:r>
          </a:p>
          <a:p>
            <a:pPr>
              <a:lnSpc>
                <a:spcPct val="150000"/>
              </a:lnSpc>
            </a:pPr>
            <a:r>
              <a:rPr lang="en-US" sz="3300" dirty="0"/>
              <a:t>Lifestyle modifications</a:t>
            </a:r>
          </a:p>
          <a:p>
            <a:pPr>
              <a:lnSpc>
                <a:spcPct val="150000"/>
              </a:lnSpc>
            </a:pPr>
            <a:r>
              <a:rPr lang="en-US" sz="3300" dirty="0"/>
              <a:t>Rx</a:t>
            </a:r>
          </a:p>
          <a:p>
            <a:endParaRPr lang="en-US" dirty="0"/>
          </a:p>
        </p:txBody>
      </p:sp>
    </p:spTree>
    <p:extLst>
      <p:ext uri="{BB962C8B-B14F-4D97-AF65-F5344CB8AC3E}">
        <p14:creationId xmlns:p14="http://schemas.microsoft.com/office/powerpoint/2010/main" val="1870491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hypertension</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212035" y="2093842"/>
            <a:ext cx="10880035" cy="4764157"/>
          </a:xfrm>
        </p:spPr>
        <p:txBody>
          <a:bodyPr>
            <a:normAutofit/>
          </a:bodyPr>
          <a:lstStyle/>
          <a:p>
            <a:r>
              <a:rPr lang="en-US" sz="3200" dirty="0"/>
              <a:t>HTN, or high blood pressure, is the most common chronic disease in the United States, about 68 million Americans have it.</a:t>
            </a:r>
          </a:p>
          <a:p>
            <a:r>
              <a:rPr lang="en-US" sz="3200" dirty="0"/>
              <a:t>Blood pressure naturally increases as the patient ages.</a:t>
            </a:r>
          </a:p>
          <a:p>
            <a:pPr algn="l"/>
            <a:r>
              <a:rPr lang="en-US" sz="3200" b="0" i="0" dirty="0">
                <a:solidFill>
                  <a:schemeClr val="tx1"/>
                </a:solidFill>
                <a:effectLst/>
              </a:rPr>
              <a:t>The BP or blood pressure is the pressure of the circulating blood exerted against the walls of the blood vessels. Also, the vessel walls themselves exert pressure to keep blood moving against the flow of gravity.</a:t>
            </a:r>
          </a:p>
        </p:txBody>
      </p:sp>
    </p:spTree>
    <p:extLst>
      <p:ext uri="{BB962C8B-B14F-4D97-AF65-F5344CB8AC3E}">
        <p14:creationId xmlns:p14="http://schemas.microsoft.com/office/powerpoint/2010/main" val="1513636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hypertension</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0" y="2093842"/>
            <a:ext cx="10575235" cy="4764157"/>
          </a:xfrm>
        </p:spPr>
        <p:txBody>
          <a:bodyPr>
            <a:normAutofit/>
          </a:bodyPr>
          <a:lstStyle/>
          <a:p>
            <a:pPr algn="l" rtl="0" fontAlgn="base">
              <a:buFont typeface="Arial" panose="020B0604020202020204" pitchFamily="34" charset="0"/>
              <a:buChar char="•"/>
            </a:pPr>
            <a:r>
              <a:rPr lang="en-US" sz="3200" b="0" i="0" u="none" strike="noStrike" dirty="0">
                <a:solidFill>
                  <a:srgbClr val="FFFFFF"/>
                </a:solidFill>
                <a:effectLst/>
              </a:rPr>
              <a:t>There are two numbers or two distinct measurements for BP, the systolic blood pressure and the diastolic blood pressure.</a:t>
            </a:r>
            <a:r>
              <a:rPr lang="en-US" sz="3200" b="0" i="0" dirty="0">
                <a:solidFill>
                  <a:srgbClr val="FFFFFF"/>
                </a:solidFill>
                <a:effectLst/>
              </a:rPr>
              <a:t>​ BP = systolic over diastolic.</a:t>
            </a:r>
          </a:p>
          <a:p>
            <a:pPr algn="l" rtl="0" fontAlgn="base">
              <a:buFont typeface="Arial" panose="020B0604020202020204" pitchFamily="34" charset="0"/>
              <a:buChar char="•"/>
            </a:pPr>
            <a:r>
              <a:rPr lang="en-US" sz="3200" dirty="0">
                <a:solidFill>
                  <a:srgbClr val="FFFFFF"/>
                </a:solidFill>
              </a:rPr>
              <a:t>SBP or Systolic blood pressure = </a:t>
            </a:r>
            <a:r>
              <a:rPr lang="en-US" sz="3200" b="0" i="0" u="none" strike="noStrike" dirty="0">
                <a:solidFill>
                  <a:srgbClr val="FFFFFF"/>
                </a:solidFill>
                <a:effectLst/>
                <a:latin typeface="Trebuchet MS" panose="020B0603020202020204" pitchFamily="34" charset="0"/>
              </a:rPr>
              <a:t>the pressure against the blood vessels when the heart is contracting (pumping blood). </a:t>
            </a:r>
            <a:r>
              <a:rPr lang="en-US" sz="3200" b="1" i="0" u="none" strike="noStrike" dirty="0">
                <a:solidFill>
                  <a:schemeClr val="bg1"/>
                </a:solidFill>
                <a:effectLst/>
                <a:latin typeface="Trebuchet MS" panose="020B0603020202020204" pitchFamily="34" charset="0"/>
              </a:rPr>
              <a:t>Reminder: the heart’s __________ are responsible for pumping blood.</a:t>
            </a:r>
          </a:p>
          <a:p>
            <a:pPr algn="l" rtl="0" fontAlgn="base">
              <a:buFont typeface="Arial" panose="020B0604020202020204" pitchFamily="34" charset="0"/>
              <a:buChar char="•"/>
            </a:pPr>
            <a:r>
              <a:rPr lang="en-US" sz="3200" dirty="0">
                <a:solidFill>
                  <a:srgbClr val="FFFFFF"/>
                </a:solidFill>
                <a:latin typeface="Trebuchet MS" panose="020B0603020202020204" pitchFamily="34" charset="0"/>
              </a:rPr>
              <a:t>DBP or </a:t>
            </a:r>
            <a:r>
              <a:rPr lang="en-US" sz="3200" b="0" i="0" u="none" strike="noStrike" dirty="0">
                <a:solidFill>
                  <a:srgbClr val="FFFFFF"/>
                </a:solidFill>
                <a:effectLst/>
                <a:latin typeface="Trebuchet MS" panose="020B0603020202020204" pitchFamily="34" charset="0"/>
              </a:rPr>
              <a:t>Diastolic blood pressure is the pressure against the blood vessels when the heart is relaxing (filling with blood)</a:t>
            </a:r>
            <a:r>
              <a:rPr lang="en-US" sz="3200" dirty="0">
                <a:solidFill>
                  <a:srgbClr val="FFFFFF"/>
                </a:solidFill>
                <a:latin typeface="Trebuchet MS" panose="020B0603020202020204" pitchFamily="34" charset="0"/>
              </a:rPr>
              <a:t>. Note: the atria fill with blood.</a:t>
            </a:r>
            <a:endParaRPr lang="en-US" sz="3200" b="0" i="0" dirty="0">
              <a:solidFill>
                <a:srgbClr val="FFFFFF"/>
              </a:solidFill>
              <a:effectLst/>
            </a:endParaRPr>
          </a:p>
          <a:p>
            <a:endParaRPr lang="en-US" sz="3200" dirty="0"/>
          </a:p>
        </p:txBody>
      </p:sp>
    </p:spTree>
    <p:extLst>
      <p:ext uri="{BB962C8B-B14F-4D97-AF65-F5344CB8AC3E}">
        <p14:creationId xmlns:p14="http://schemas.microsoft.com/office/powerpoint/2010/main" val="2536853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What is BP?</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1" y="2093842"/>
            <a:ext cx="10946296" cy="4764157"/>
          </a:xfrm>
        </p:spPr>
        <p:txBody>
          <a:bodyPr>
            <a:normAutofit/>
          </a:bodyPr>
          <a:lstStyle/>
          <a:p>
            <a:pPr algn="l" rtl="0" fontAlgn="base">
              <a:buFont typeface="Arial" panose="020B0604020202020204" pitchFamily="34" charset="0"/>
              <a:buChar char="•"/>
            </a:pPr>
            <a:r>
              <a:rPr lang="en-US" sz="3200" b="0" i="0" u="none" strike="noStrike" dirty="0">
                <a:solidFill>
                  <a:srgbClr val="FFFFFF"/>
                </a:solidFill>
                <a:effectLst/>
              </a:rPr>
              <a:t>The BP is measured and written as two different values.</a:t>
            </a:r>
          </a:p>
          <a:p>
            <a:pPr algn="l" rtl="0" fontAlgn="base">
              <a:buFont typeface="Arial" panose="020B0604020202020204" pitchFamily="34" charset="0"/>
              <a:buChar char="•"/>
            </a:pPr>
            <a:r>
              <a:rPr lang="en-US" sz="3200" b="0" i="0" u="none" strike="noStrike" dirty="0">
                <a:solidFill>
                  <a:srgbClr val="FFFFFF"/>
                </a:solidFill>
                <a:effectLst/>
              </a:rPr>
              <a:t>BP = SBP/DBP or systolic over diastolic.</a:t>
            </a:r>
          </a:p>
          <a:p>
            <a:pPr algn="l" rtl="0" fontAlgn="base">
              <a:buFont typeface="Arial" panose="020B0604020202020204" pitchFamily="34" charset="0"/>
              <a:buChar char="•"/>
            </a:pPr>
            <a:r>
              <a:rPr lang="en-US" sz="3200" dirty="0">
                <a:solidFill>
                  <a:srgbClr val="FFFFFF"/>
                </a:solidFill>
              </a:rPr>
              <a:t>When measuring and listening to the blood pressure sounds, the systolic will be the first sound.</a:t>
            </a:r>
          </a:p>
          <a:p>
            <a:pPr algn="l" rtl="0" fontAlgn="base">
              <a:buFont typeface="Arial" panose="020B0604020202020204" pitchFamily="34" charset="0"/>
              <a:buChar char="•"/>
            </a:pPr>
            <a:r>
              <a:rPr lang="en-US" sz="3200" b="0" i="0" u="none" strike="noStrike" dirty="0">
                <a:solidFill>
                  <a:srgbClr val="FFFFFF"/>
                </a:solidFill>
                <a:effectLst/>
              </a:rPr>
              <a:t>When measuring the blood pressure, the moment at which the heart soun</a:t>
            </a:r>
            <a:r>
              <a:rPr lang="en-US" sz="3200" dirty="0">
                <a:solidFill>
                  <a:srgbClr val="FFFFFF"/>
                </a:solidFill>
              </a:rPr>
              <a:t>ds are undetectable would be the diastolic blood pressure.</a:t>
            </a:r>
          </a:p>
          <a:p>
            <a:pPr algn="l" rtl="0" fontAlgn="base">
              <a:buFont typeface="Arial" panose="020B0604020202020204" pitchFamily="34" charset="0"/>
              <a:buChar char="•"/>
            </a:pPr>
            <a:r>
              <a:rPr lang="en-US" sz="3200" b="1" dirty="0">
                <a:solidFill>
                  <a:schemeClr val="bg1"/>
                </a:solidFill>
                <a:latin typeface="Arial" panose="020B0604020202020204" pitchFamily="34" charset="0"/>
              </a:rPr>
              <a:t>Discuss: what measurement will be higher? Is it possible for the other to be higher, ever???</a:t>
            </a:r>
          </a:p>
        </p:txBody>
      </p:sp>
    </p:spTree>
    <p:extLst>
      <p:ext uri="{BB962C8B-B14F-4D97-AF65-F5344CB8AC3E}">
        <p14:creationId xmlns:p14="http://schemas.microsoft.com/office/powerpoint/2010/main" val="51303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What is BP?</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212036" y="2093842"/>
            <a:ext cx="10508974" cy="4764157"/>
          </a:xfrm>
        </p:spPr>
        <p:txBody>
          <a:bodyPr>
            <a:normAutofit lnSpcReduction="10000"/>
          </a:bodyPr>
          <a:lstStyle/>
          <a:p>
            <a:pPr algn="l" rtl="0" fontAlgn="base">
              <a:buFont typeface="Arial" panose="020B0604020202020204" pitchFamily="34" charset="0"/>
              <a:buChar char="•"/>
            </a:pPr>
            <a:r>
              <a:rPr lang="en-US" sz="3200" b="0" i="0" u="none" strike="noStrike" dirty="0">
                <a:solidFill>
                  <a:srgbClr val="FFFFFF"/>
                </a:solidFill>
                <a:effectLst/>
              </a:rPr>
              <a:t>Normal BP = 120/80 mmHg</a:t>
            </a:r>
            <a:r>
              <a:rPr lang="en-US" sz="3200" b="0" i="0" dirty="0">
                <a:solidFill>
                  <a:srgbClr val="FFFFFF"/>
                </a:solidFill>
                <a:effectLst/>
              </a:rPr>
              <a:t>​ (normotensive)</a:t>
            </a:r>
          </a:p>
          <a:p>
            <a:pPr algn="l" rtl="0" fontAlgn="base">
              <a:buFont typeface="Arial" panose="020B0604020202020204" pitchFamily="34" charset="0"/>
              <a:buChar char="•"/>
            </a:pPr>
            <a:r>
              <a:rPr lang="en-US" sz="3200" b="0" i="0" u="none" strike="noStrike" dirty="0">
                <a:solidFill>
                  <a:srgbClr val="FFFFFF"/>
                </a:solidFill>
                <a:effectLst/>
              </a:rPr>
              <a:t>HTN is when BP &gt; 130/80 mmHg</a:t>
            </a:r>
            <a:r>
              <a:rPr lang="en-US" sz="3200" b="0" i="0" dirty="0">
                <a:solidFill>
                  <a:srgbClr val="FFFFFF"/>
                </a:solidFill>
                <a:effectLst/>
              </a:rPr>
              <a:t>​ (hypertensive)</a:t>
            </a:r>
          </a:p>
          <a:p>
            <a:pPr algn="l" rtl="0" fontAlgn="base">
              <a:buFont typeface="Arial" panose="020B0604020202020204" pitchFamily="34" charset="0"/>
              <a:buChar char="•"/>
            </a:pPr>
            <a:r>
              <a:rPr lang="en-US" sz="3200" b="0" i="0" u="none" strike="noStrike" dirty="0">
                <a:solidFill>
                  <a:srgbClr val="FFFFFF"/>
                </a:solidFill>
                <a:effectLst/>
              </a:rPr>
              <a:t>Low BP &lt; 90/60mmHg</a:t>
            </a:r>
            <a:r>
              <a:rPr lang="en-US" sz="3200" b="0" i="0" dirty="0">
                <a:solidFill>
                  <a:srgbClr val="FFFFFF"/>
                </a:solidFill>
                <a:effectLst/>
              </a:rPr>
              <a:t>​ (hypotensive)</a:t>
            </a:r>
          </a:p>
          <a:p>
            <a:pPr algn="l" rtl="0" fontAlgn="base">
              <a:buFont typeface="Arial" panose="020B0604020202020204" pitchFamily="34" charset="0"/>
              <a:buChar char="•"/>
            </a:pPr>
            <a:r>
              <a:rPr lang="en-US" sz="3200" b="0" i="0" u="none" strike="noStrike" dirty="0">
                <a:solidFill>
                  <a:srgbClr val="FFFFFF"/>
                </a:solidFill>
                <a:effectLst/>
              </a:rPr>
              <a:t>The BP range between 120/80 mmHg and 130/80 mmHg is considered “borderline”</a:t>
            </a:r>
            <a:r>
              <a:rPr lang="en-US" sz="3200" b="0" i="0" dirty="0">
                <a:solidFill>
                  <a:srgbClr val="FFFFFF"/>
                </a:solidFill>
                <a:effectLst/>
              </a:rPr>
              <a:t>​</a:t>
            </a:r>
          </a:p>
          <a:p>
            <a:pPr algn="l" rtl="0" fontAlgn="base">
              <a:buFont typeface="Arial" panose="020B0604020202020204" pitchFamily="34" charset="0"/>
              <a:buChar char="•"/>
            </a:pPr>
            <a:r>
              <a:rPr lang="en-US" sz="3200" b="0" i="0" u="none" strike="noStrike" dirty="0">
                <a:solidFill>
                  <a:srgbClr val="FFFFFF"/>
                </a:solidFill>
                <a:effectLst/>
              </a:rPr>
              <a:t>Remember, BP = SBP/DBP (systolic over diastolic)</a:t>
            </a:r>
            <a:r>
              <a:rPr lang="en-US" sz="3200" b="0" i="0" dirty="0">
                <a:solidFill>
                  <a:srgbClr val="FFFFFF"/>
                </a:solidFill>
                <a:effectLst/>
              </a:rPr>
              <a:t>​</a:t>
            </a:r>
          </a:p>
          <a:p>
            <a:pPr algn="l" rtl="0" fontAlgn="base">
              <a:buFont typeface="Arial" panose="020B0604020202020204" pitchFamily="34" charset="0"/>
              <a:buChar char="•"/>
            </a:pPr>
            <a:r>
              <a:rPr lang="en-US" sz="3200" b="0" i="0" u="none" strike="noStrike" dirty="0">
                <a:solidFill>
                  <a:srgbClr val="FFFFFF"/>
                </a:solidFill>
                <a:effectLst/>
              </a:rPr>
              <a:t>This is NOT a fraction and it is NOT a ratio, there are two distinct measurements. You will never reduce the numbers.</a:t>
            </a:r>
          </a:p>
          <a:p>
            <a:pPr algn="l" rtl="0" fontAlgn="base">
              <a:buFont typeface="Arial" panose="020B0604020202020204" pitchFamily="34" charset="0"/>
              <a:buChar char="•"/>
            </a:pPr>
            <a:r>
              <a:rPr lang="en-US" sz="3200" b="1" dirty="0">
                <a:solidFill>
                  <a:schemeClr val="bg1"/>
                </a:solidFill>
              </a:rPr>
              <a:t>Note: what unit is used to measure BP?</a:t>
            </a:r>
            <a:endParaRPr lang="en-US" sz="3200" b="1" i="0" dirty="0">
              <a:solidFill>
                <a:schemeClr val="bg1"/>
              </a:solidFill>
              <a:effectLst/>
            </a:endParaRPr>
          </a:p>
          <a:p>
            <a:pPr marL="0" indent="0" algn="l" rtl="0" fontAlgn="base">
              <a:buNone/>
            </a:pPr>
            <a:endParaRPr lang="en-US" sz="3200" b="0" i="0" u="none" strike="noStrike" dirty="0">
              <a:solidFill>
                <a:srgbClr val="FFFFFF"/>
              </a:solidFill>
              <a:effectLst/>
            </a:endParaRPr>
          </a:p>
        </p:txBody>
      </p:sp>
    </p:spTree>
    <p:extLst>
      <p:ext uri="{BB962C8B-B14F-4D97-AF65-F5344CB8AC3E}">
        <p14:creationId xmlns:p14="http://schemas.microsoft.com/office/powerpoint/2010/main" val="1282943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B206-5F79-42B9-8B0C-91EE2A9FCDC7}"/>
              </a:ext>
            </a:extLst>
          </p:cNvPr>
          <p:cNvSpPr>
            <a:spLocks noGrp="1"/>
          </p:cNvSpPr>
          <p:nvPr>
            <p:ph type="title"/>
          </p:nvPr>
        </p:nvSpPr>
        <p:spPr/>
        <p:txBody>
          <a:bodyPr/>
          <a:lstStyle/>
          <a:p>
            <a:r>
              <a:rPr lang="en-US" dirty="0"/>
              <a:t>Hyper vs. hypo tension</a:t>
            </a:r>
          </a:p>
        </p:txBody>
      </p:sp>
      <p:sp>
        <p:nvSpPr>
          <p:cNvPr id="3" name="Content Placeholder 2">
            <a:extLst>
              <a:ext uri="{FF2B5EF4-FFF2-40B4-BE49-F238E27FC236}">
                <a16:creationId xmlns:a16="http://schemas.microsoft.com/office/drawing/2014/main" id="{E20C3BA7-67C5-4769-80AA-FD50E078423A}"/>
              </a:ext>
            </a:extLst>
          </p:cNvPr>
          <p:cNvSpPr>
            <a:spLocks noGrp="1"/>
          </p:cNvSpPr>
          <p:nvPr>
            <p:ph idx="1"/>
          </p:nvPr>
        </p:nvSpPr>
        <p:spPr>
          <a:xfrm>
            <a:off x="-145774" y="1834166"/>
            <a:ext cx="12032975" cy="5023833"/>
          </a:xfrm>
        </p:spPr>
        <p:txBody>
          <a:bodyPr>
            <a:normAutofit fontScale="85000" lnSpcReduction="20000"/>
          </a:bodyPr>
          <a:lstStyle/>
          <a:p>
            <a:pPr lvl="1">
              <a:lnSpc>
                <a:spcPct val="150000"/>
              </a:lnSpc>
            </a:pPr>
            <a:r>
              <a:rPr lang="en-US" sz="3200" dirty="0">
                <a:solidFill>
                  <a:schemeClr val="tx1"/>
                </a:solidFill>
                <a:latin typeface="Arial" panose="020B0604020202020204" pitchFamily="34" charset="0"/>
              </a:rPr>
              <a:t>In normal circumstances, BP increases with age.</a:t>
            </a:r>
          </a:p>
          <a:p>
            <a:pPr lvl="1">
              <a:lnSpc>
                <a:spcPct val="150000"/>
              </a:lnSpc>
            </a:pPr>
            <a:r>
              <a:rPr lang="en-US" sz="3200" dirty="0">
                <a:solidFill>
                  <a:schemeClr val="tx1"/>
                </a:solidFill>
                <a:latin typeface="Arial" panose="020B0604020202020204" pitchFamily="34" charset="0"/>
              </a:rPr>
              <a:t>Hypertension: Acute elevations in BP are caused by excessive fluid, vigorous exercise, pain, acute stress, or anxiety </a:t>
            </a:r>
            <a:r>
              <a:rPr lang="en-US" sz="3200" dirty="0">
                <a:solidFill>
                  <a:srgbClr val="FF0000"/>
                </a:solidFill>
                <a:latin typeface="Arial" panose="020B0604020202020204" pitchFamily="34" charset="0"/>
              </a:rPr>
              <a:t>(such as white coat syndrome – what is this?). What can cause excessive fluid?</a:t>
            </a:r>
          </a:p>
          <a:p>
            <a:pPr lvl="1">
              <a:lnSpc>
                <a:spcPct val="150000"/>
              </a:lnSpc>
            </a:pPr>
            <a:r>
              <a:rPr lang="en-US" sz="3200" dirty="0">
                <a:solidFill>
                  <a:schemeClr val="tx1"/>
                </a:solidFill>
                <a:latin typeface="Arial" panose="020B0604020202020204" pitchFamily="34" charset="0"/>
              </a:rPr>
              <a:t>Hypotension: Acute drops in BP occur due to dehydration (although rebound hypertension can occur), shock, sepsis, blood loss, drugs, or sudden change in T.  “Normal” low BP is benign, and we do not treat it, but all the others are medical emergencies. If we treat the emergency, then the BP will rise to normal.</a:t>
            </a:r>
          </a:p>
        </p:txBody>
      </p:sp>
    </p:spTree>
    <p:extLst>
      <p:ext uri="{BB962C8B-B14F-4D97-AF65-F5344CB8AC3E}">
        <p14:creationId xmlns:p14="http://schemas.microsoft.com/office/powerpoint/2010/main" val="167951707"/>
      </p:ext>
    </p:extLst>
  </p:cSld>
  <p:clrMapOvr>
    <a:masterClrMapping/>
  </p:clrMapOvr>
</p:sld>
</file>

<file path=ppt/theme/theme1.xml><?xml version="1.0" encoding="utf-8"?>
<a:theme xmlns:a="http://schemas.openxmlformats.org/drawingml/2006/main" name="Berli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9" ma:contentTypeDescription="Create a new document." ma:contentTypeScope="" ma:versionID="bc5f2f060c85c6cb61870c8f3f66c526">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c125f9402fba02ac2bcc79505dcbc36d"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F7EF29-4A35-4831-BBCE-323128C24C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B35EFB-C47B-45BA-976C-B230957D065A}">
  <ds:schemaRefs>
    <ds:schemaRef ds:uri="http://schemas.microsoft.com/sharepoint/v3/contenttype/forms"/>
  </ds:schemaRefs>
</ds:datastoreItem>
</file>

<file path=customXml/itemProps3.xml><?xml version="1.0" encoding="utf-8"?>
<ds:datastoreItem xmlns:ds="http://schemas.openxmlformats.org/officeDocument/2006/customXml" ds:itemID="{58908988-31F1-44EC-A659-12BCAB91F090}">
  <ds:schemaRefs>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636e7503-8436-415c-b5b4-5e89a03acea4"/>
    <ds:schemaRef ds:uri="http://purl.org/dc/terms/"/>
    <ds:schemaRef ds:uri="ba1fd6fd-034e-4604-8e95-cb5a529b65c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8426</TotalTime>
  <Words>1554</Words>
  <Application>Microsoft Office PowerPoint</Application>
  <PresentationFormat>Widescreen</PresentationFormat>
  <Paragraphs>124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Helvetica</vt:lpstr>
      <vt:lpstr>Trebuchet MS</vt:lpstr>
      <vt:lpstr>Berlin</vt:lpstr>
      <vt:lpstr> HTN TX</vt:lpstr>
      <vt:lpstr>LEARNING Objectives TEKS: §130.233.(c)(1)(A, &amp; B) and §130.233.(c)(2)(A, B, C, F, &amp; G) &amp; (3)(B) </vt:lpstr>
      <vt:lpstr>Objetivos de aprendizaje TEKS: §130.233.(c)(1)(A, &amp; B) and §130.233.(c)(2)(A, B, C, F, &amp; G) &amp; (3)(B)</vt:lpstr>
      <vt:lpstr>Outline</vt:lpstr>
      <vt:lpstr>hypertension</vt:lpstr>
      <vt:lpstr>hypertension</vt:lpstr>
      <vt:lpstr>What is BP?</vt:lpstr>
      <vt:lpstr>What is BP?</vt:lpstr>
      <vt:lpstr>Hyper vs. hypo tension</vt:lpstr>
      <vt:lpstr>dx of HTN</vt:lpstr>
      <vt:lpstr>PX of hypertension</vt:lpstr>
      <vt:lpstr>tx </vt:lpstr>
      <vt:lpstr>tx – lifestyle modifications</vt:lpstr>
      <vt:lpstr>tx of HTN: Rx drug classes  </vt:lpstr>
      <vt:lpstr>Tx of HTN: Rx drug classes  </vt:lpstr>
      <vt:lpstr>tx of HTN: Rx drug classes  </vt:lpstr>
      <vt:lpstr>tx of HTN: Rx drug classes  </vt:lpstr>
      <vt:lpstr>tx of HTN: Rx drug classes  </vt:lpstr>
      <vt:lpstr>tx of HTN: Rx drug classes  </vt:lpstr>
      <vt:lpstr>tx of HTN: Rx drug classes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HTN TX</dc:title>
  <dc:creator>Haro, Anna H</dc:creator>
  <cp:lastModifiedBy>Haro, Anna H</cp:lastModifiedBy>
  <cp:revision>14</cp:revision>
  <dcterms:created xsi:type="dcterms:W3CDTF">2021-01-13T22:26:43Z</dcterms:created>
  <dcterms:modified xsi:type="dcterms:W3CDTF">2023-02-07T17:31:59Z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